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7.jpg" ContentType="image/jpg"/>
  <Override PartName="/ppt/media/image8.jpg" ContentType="image/jp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554" r:id="rId2"/>
    <p:sldId id="1580" r:id="rId3"/>
    <p:sldId id="1631" r:id="rId4"/>
    <p:sldId id="3583" r:id="rId5"/>
    <p:sldId id="1632" r:id="rId6"/>
    <p:sldId id="3586" r:id="rId7"/>
    <p:sldId id="3604" r:id="rId8"/>
    <p:sldId id="3601" r:id="rId9"/>
    <p:sldId id="3587" r:id="rId10"/>
    <p:sldId id="3588" r:id="rId11"/>
    <p:sldId id="3602" r:id="rId12"/>
    <p:sldId id="3592" r:id="rId13"/>
    <p:sldId id="1604" r:id="rId14"/>
    <p:sldId id="3589" r:id="rId15"/>
    <p:sldId id="3590" r:id="rId16"/>
    <p:sldId id="3591" r:id="rId17"/>
    <p:sldId id="3600" r:id="rId18"/>
    <p:sldId id="3594" r:id="rId19"/>
    <p:sldId id="3595" r:id="rId20"/>
    <p:sldId id="3596" r:id="rId21"/>
    <p:sldId id="3593" r:id="rId22"/>
    <p:sldId id="3603" r:id="rId23"/>
    <p:sldId id="3597" r:id="rId24"/>
    <p:sldId id="3598" r:id="rId25"/>
    <p:sldId id="3599" r:id="rId26"/>
    <p:sldId id="15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C81501-D401-3008-0FF2-622C51D6132E}" name="Lucien Allen" initials="LA" userId="S::lallen@entech.nyc::22685369-abae-4f0a-ac53-d9813ca51e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24"/>
    <a:srgbClr val="002FA7"/>
    <a:srgbClr val="001E50"/>
    <a:srgbClr val="000000"/>
    <a:srgbClr val="B3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5" autoAdjust="0"/>
    <p:restoredTop sz="92925" autoAdjust="0"/>
  </p:normalViewPr>
  <p:slideViewPr>
    <p:cSldViewPr snapToGrid="0">
      <p:cViewPr varScale="1">
        <p:scale>
          <a:sx n="103" d="100"/>
          <a:sy n="103" d="100"/>
        </p:scale>
        <p:origin x="34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0ED5-CF8C-43C7-924C-3E03099BBB9D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D652-B6F9-4829-92A8-EAD20FD937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4D652-B6F9-4829-92A8-EAD20FD937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CBD8-DF10-4E9E-934F-A029FBADE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6BF20-083C-4331-A11D-BF85DF426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BB2EB-8D93-4562-BC71-ABCBFCEF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C4AE5-E860-47E3-B2B5-1B7927FC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1164-8E7C-4E3C-8F93-F154E1EF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85B4-072B-4CCD-814E-BBD383B2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6D6F4-4C15-4B7F-8747-2C47C91A2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C218-6AFA-4E92-9D12-92BA53EB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09DB-BB04-4C36-BB9C-CE953116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17822-1365-40D5-9E10-C09D9034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2A05A-E297-493D-85E0-93A14CE65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25707-7D64-4223-99D2-CC49A447F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1773B-B110-47A0-B181-B3636211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D6138-074E-4F74-9650-EE9FEEEC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0167-6234-487A-8B38-7E17A75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E851-8E29-48B7-9017-BCA67D16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529D-96AA-4F32-91E5-94B1ED3F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81F19-6F64-49F9-99EF-1F26E971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4545-A388-4A24-9DB0-2DBE3628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8FB44-7F8F-4612-BB98-AB823359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31DF-8366-4D75-A45A-F98089B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A157D-0381-453C-ADA8-9F8B7BF0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F8571-06D9-421D-B71E-7005523B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358F6-7AA5-48D0-8F7C-1DF50E1D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4E08-9597-4DA5-8C05-1AA54A41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3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0783-D48D-47E6-8B40-DB0E5C93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33F9-CA4D-4481-8F83-D30607441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B4477-F491-4BCD-ACB9-E1BB3ADF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47198-1D2C-4B4A-A8BC-EFA0B3BC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0064A-42DC-4D67-B7B1-EAD2B461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7E116-4C8C-4ED5-9FD7-A0BA49FF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F37D-3C77-4E0F-8E46-916DE41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1D130-7E36-4E44-99EB-F0E5979F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2FC17-0144-41A3-A528-81B443A76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85780-3A62-42C0-8812-A031CFFE1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8A6CE-FA14-4F0D-9E92-A2BEC4558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E212A-62B4-42EF-911E-F8A0A164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43F65-F328-4C4C-BD9E-8746D48F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EC58D-782C-45BE-9F88-8EAC2E2E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64C6-A339-4EDD-9D21-145DDAFC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3D696-4FEB-4AC7-B34B-DF84D19D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A8F65-1661-4785-8115-D4648708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7406-4E8A-46E7-BA50-5A4C2B7E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CB756-9233-44E6-B42C-ABBB6C84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5F242-5017-4E92-A64E-722BB7A8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42A4D-71F3-4917-ADF2-57B14C06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DB47-6B56-4D85-B420-11C0206B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0EDF-65EE-45B7-8241-6E01E9DC9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38B0C-B63E-47B7-A549-45530FCA9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EF4EC-782D-47D9-B64C-11947C9A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FA39A-811E-4CFE-8FB9-933C1DD9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7DCBE-2686-45FD-A73A-852CAC86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AFE5-0943-4ECC-B669-CC856F92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E611D-0E76-4372-84F6-6BE1FFF77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343D6-A5A7-42A2-8A2D-455003F7B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BC13F-62CF-451D-AB75-AD7A7C63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399A2-36B9-481D-BCCC-E123B695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0D432-498D-4B47-B5E6-4396A6E5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F5ECC-2E54-43D0-931B-B3AFDF76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6FDAD-4597-46BC-BACA-0810DF5E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839D6-D74D-4F5D-A14F-DCF58D022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FB9B2-F6A1-4352-B5D7-820BFC23C43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356BF-3B92-44C6-AEE1-8ED9426E0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BDC44-172F-46D7-A51B-E3714E5B9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BAE1-8E02-44FC-9146-DA3752336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entralparkwest81stccl@gmail.com" TargetMode="Externa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C35F0D-F5D3-C440-9D5E-FD7E28DB92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611A6-4873-D74B-BE4F-6B62B67544F3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CAEE3-2E9E-A042-8D71-0AD437F4B018}"/>
              </a:ext>
            </a:extLst>
          </p:cNvPr>
          <p:cNvCxnSpPr>
            <a:cxnSpLocks/>
          </p:cNvCxnSpPr>
          <p:nvPr/>
        </p:nvCxnSpPr>
        <p:spPr>
          <a:xfrm>
            <a:off x="408960" y="2406317"/>
            <a:ext cx="184106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9">
            <a:extLst>
              <a:ext uri="{FF2B5EF4-FFF2-40B4-BE49-F238E27FC236}">
                <a16:creationId xmlns:a16="http://schemas.microsoft.com/office/drawing/2014/main" id="{83B5B694-8531-884E-B5CC-2828D67E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60" y="6277655"/>
            <a:ext cx="1226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dirty="0" err="1">
                <a:solidFill>
                  <a:schemeClr val="bg1"/>
                </a:solidFill>
                <a:latin typeface="Arial"/>
                <a:cs typeface="Arial"/>
              </a:rPr>
              <a:t>Zohran</a:t>
            </a: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 K. Mamdani</a:t>
            </a:r>
          </a:p>
          <a:p>
            <a:pPr defTabSz="685800">
              <a:buClrTx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Mayor</a:t>
            </a:r>
          </a:p>
        </p:txBody>
      </p:sp>
      <p:sp>
        <p:nvSpPr>
          <p:cNvPr id="9" name="Rectangle 109">
            <a:extLst>
              <a:ext uri="{FF2B5EF4-FFF2-40B4-BE49-F238E27FC236}">
                <a16:creationId xmlns:a16="http://schemas.microsoft.com/office/drawing/2014/main" id="{0808DE98-BEB4-2D4F-B2D3-764A4697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881" y="6277655"/>
            <a:ext cx="1665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Eduardo N. del Valle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Acting Commissioner</a:t>
            </a:r>
            <a:endParaRPr lang="en-US" sz="11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E4A232-62C9-CE44-AF73-B8CC370531FE}"/>
              </a:ext>
            </a:extLst>
          </p:cNvPr>
          <p:cNvSpPr txBox="1">
            <a:spLocks/>
          </p:cNvSpPr>
          <p:nvPr/>
        </p:nvSpPr>
        <p:spPr>
          <a:xfrm>
            <a:off x="313112" y="2350694"/>
            <a:ext cx="10485299" cy="23997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spc="600" dirty="0"/>
          </a:p>
          <a:p>
            <a:pPr algn="l"/>
            <a:r>
              <a:rPr lang="en-US" sz="4000" b="1" cap="none" spc="0" dirty="0">
                <a:latin typeface="Arial"/>
                <a:cs typeface="Arial"/>
              </a:rPr>
              <a:t>Replacement of Water Main in Central Park West Between West 81st St. and West 85th St.</a:t>
            </a:r>
            <a:br>
              <a:rPr lang="en-US" sz="4000" b="1" cap="none" spc="0" dirty="0">
                <a:latin typeface="Arial"/>
                <a:cs typeface="Arial"/>
              </a:rPr>
            </a:br>
            <a:r>
              <a:rPr lang="en-US" sz="4000" cap="none" spc="0" dirty="0">
                <a:latin typeface="Arial"/>
                <a:cs typeface="Arial"/>
              </a:rPr>
              <a:t>Project ID: MED682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47010-5667-5A40-955A-C34DC7672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" y="703656"/>
            <a:ext cx="1799464" cy="4273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01E0380-AEA0-1E48-9924-2AA576A62037}"/>
              </a:ext>
            </a:extLst>
          </p:cNvPr>
          <p:cNvSpPr txBox="1">
            <a:spLocks/>
          </p:cNvSpPr>
          <p:nvPr/>
        </p:nvSpPr>
        <p:spPr>
          <a:xfrm>
            <a:off x="8807116" y="6319682"/>
            <a:ext cx="3163568" cy="4059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000" b="1" spc="0" dirty="0">
                <a:solidFill>
                  <a:srgbClr val="FF6F24"/>
                </a:solidFill>
                <a:latin typeface="Arial"/>
                <a:cs typeface="Arial"/>
              </a:rPr>
              <a:t>March 10, 2026</a:t>
            </a:r>
          </a:p>
        </p:txBody>
      </p:sp>
    </p:spTree>
    <p:extLst>
      <p:ext uri="{BB962C8B-B14F-4D97-AF65-F5344CB8AC3E}">
        <p14:creationId xmlns:p14="http://schemas.microsoft.com/office/powerpoint/2010/main" val="327867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2502-93F8-8605-5B0A-1001F5C29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D38CCCCC-4C9F-5008-91EB-8B604B69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A6EBA6-C978-B240-C395-A92C3D6FBA7C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Construction Overview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C3FC20-A5E1-B1E0-69F3-010A0424980B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AA284C-CBEC-C0A8-F384-B05BC6166ADF}"/>
              </a:ext>
            </a:extLst>
          </p:cNvPr>
          <p:cNvSpPr txBox="1">
            <a:spLocks/>
          </p:cNvSpPr>
          <p:nvPr/>
        </p:nvSpPr>
        <p:spPr>
          <a:xfrm>
            <a:off x="295275" y="894196"/>
            <a:ext cx="5122507" cy="58984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rgbClr val="FF6F24"/>
                </a:solidFill>
                <a:latin typeface="Arial"/>
                <a:cs typeface="Arial"/>
              </a:rPr>
              <a:t>Construction Operations</a:t>
            </a:r>
          </a:p>
          <a:p>
            <a:pPr lvl="0">
              <a:lnSpc>
                <a:spcPct val="100000"/>
              </a:lnSpc>
            </a:pPr>
            <a:endParaRPr lang="en-US" sz="2400" b="1" dirty="0">
              <a:solidFill>
                <a:srgbClr val="FF6F24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Saw cutting and trench set up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Utility infrastructure upgrades and relocation (as needed)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Water main installation operations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Fire hydrant installations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service lines replacement (from distribution water mains to house connections)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17AA7-6EAD-EA7A-66D3-5E4FDEB4A87F}"/>
              </a:ext>
            </a:extLst>
          </p:cNvPr>
          <p:cNvSpPr txBox="1">
            <a:spLocks/>
          </p:cNvSpPr>
          <p:nvPr/>
        </p:nvSpPr>
        <p:spPr>
          <a:xfrm>
            <a:off x="6096000" y="894197"/>
            <a:ext cx="5122507" cy="26980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rgbClr val="FF6F24"/>
                </a:solidFill>
                <a:latin typeface="Arial"/>
                <a:cs typeface="Arial"/>
              </a:rPr>
              <a:t>Restorative Operations</a:t>
            </a:r>
          </a:p>
          <a:p>
            <a:pPr lvl="0">
              <a:lnSpc>
                <a:spcPct val="100000"/>
              </a:lnSpc>
            </a:pPr>
            <a:endParaRPr lang="en-US" sz="2400" b="1" dirty="0">
              <a:solidFill>
                <a:srgbClr val="FF6F24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Restoration of disturbed curbs and sidewalks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Water main trench / roadway restoration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1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017D-62FD-EA99-FE5F-06B7A53B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64DF0-0CBE-8C46-704E-EF16E479F1B3}"/>
              </a:ext>
            </a:extLst>
          </p:cNvPr>
          <p:cNvSpPr txBox="1">
            <a:spLocks/>
          </p:cNvSpPr>
          <p:nvPr/>
        </p:nvSpPr>
        <p:spPr>
          <a:xfrm>
            <a:off x="342923" y="255956"/>
            <a:ext cx="8399471" cy="4889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3200" b="1" dirty="0">
                <a:latin typeface="Arial"/>
                <a:cs typeface="Arial"/>
              </a:rPr>
              <a:t>Maintenance and Protection of Traffic: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37D8E3-1EA8-AAF2-B1B1-47768436DE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5E86D33-90D5-45D5-2941-E90916D4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CD166D73-961F-719D-38F1-0843BC165966}"/>
              </a:ext>
            </a:extLst>
          </p:cNvPr>
          <p:cNvSpPr txBox="1"/>
          <p:nvPr/>
        </p:nvSpPr>
        <p:spPr>
          <a:xfrm>
            <a:off x="433563" y="1431881"/>
            <a:ext cx="5575352" cy="3613810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12700"/>
            <a:r>
              <a:rPr kern="0" spc="-3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(DOT-</a:t>
            </a:r>
            <a:r>
              <a:rPr kern="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OCMC)</a:t>
            </a:r>
            <a:r>
              <a:rPr kern="0" spc="-5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ern="0" spc="-1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stipulated</a:t>
            </a:r>
            <a:r>
              <a:rPr kern="0" spc="-15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ern="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kern="0" spc="-4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ern="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kern="0" spc="-2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ern="0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kern="0" spc="-15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ern="0" spc="-25" dirty="0">
                <a:solidFill>
                  <a:srgbClr val="003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be:</a:t>
            </a:r>
            <a:endParaRPr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Park West b/w West 81</a:t>
            </a:r>
            <a:r>
              <a:rPr lang="en-US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St. &amp; West 82</a:t>
            </a:r>
            <a:r>
              <a:rPr lang="en-US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St.</a:t>
            </a:r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9:00am – 3:30pm Monday through Friday</a:t>
            </a:r>
          </a:p>
          <a:p>
            <a:pPr lvl="1"/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8:00am – 4:00pm Saturday</a:t>
            </a:r>
          </a:p>
          <a:p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u="sng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Park West b/w West 82</a:t>
            </a:r>
            <a:r>
              <a:rPr lang="en-US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St. &amp; West 85</a:t>
            </a:r>
            <a:r>
              <a:rPr lang="en-US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St.</a:t>
            </a:r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9:00am – 3:30pm Monday through Friday</a:t>
            </a:r>
          </a:p>
          <a:p>
            <a:pPr lvl="1"/>
            <a:r>
              <a:rPr lang="en-US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8:00am – 4:00pm Saturday</a:t>
            </a:r>
          </a:p>
          <a:p>
            <a:endParaRPr lang="en-US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74BA7-6E53-59C6-E8ED-A3AD4A9E7491}"/>
              </a:ext>
            </a:extLst>
          </p:cNvPr>
          <p:cNvSpPr txBox="1"/>
          <p:nvPr/>
        </p:nvSpPr>
        <p:spPr>
          <a:xfrm>
            <a:off x="342923" y="894197"/>
            <a:ext cx="97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NYC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Dept.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Transportation’s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Mitigation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6F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C4472-DB2E-488B-B4F3-A5B6B9DBEFCA}"/>
              </a:ext>
            </a:extLst>
          </p:cNvPr>
          <p:cNvSpPr txBox="1"/>
          <p:nvPr/>
        </p:nvSpPr>
        <p:spPr>
          <a:xfrm>
            <a:off x="6438122" y="1928438"/>
            <a:ext cx="4889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 83</a:t>
            </a:r>
            <a:r>
              <a:rPr kumimoji="0" lang="en-US" sz="1800" b="0" i="0" u="sng" strike="noStrike" kern="1200" cap="none" spc="0" normalizeH="0" baseline="3000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St. b/w Columbus Ave. &amp; Central Park West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7:00am – 4:00pm Monday through Friday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8:00am – 4:00pm Saturday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 84</a:t>
            </a:r>
            <a:r>
              <a:rPr kumimoji="0" lang="en-US" sz="1800" b="0" i="0" u="sng" strike="noStrike" kern="1200" cap="none" spc="0" normalizeH="0" baseline="3000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St. b/w Columbus Ave &amp; Central Park West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7:00am – 4:00pm Monday through Friday during school recess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A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9:00am – 2:00pm Monday through Friday during school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A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8:00am – 4:00pm Saturday</a:t>
            </a:r>
          </a:p>
        </p:txBody>
      </p:sp>
    </p:spTree>
    <p:extLst>
      <p:ext uri="{BB962C8B-B14F-4D97-AF65-F5344CB8AC3E}">
        <p14:creationId xmlns:p14="http://schemas.microsoft.com/office/powerpoint/2010/main" val="327630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65CAB-38EF-7704-C955-315866E1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7AD83B-B838-CDAF-96EE-BB1F00B7D98C}"/>
              </a:ext>
            </a:extLst>
          </p:cNvPr>
          <p:cNvSpPr txBox="1">
            <a:spLocks/>
          </p:cNvSpPr>
          <p:nvPr/>
        </p:nvSpPr>
        <p:spPr>
          <a:xfrm>
            <a:off x="342923" y="255956"/>
            <a:ext cx="9226379" cy="4889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3200" b="1" dirty="0">
                <a:latin typeface="Arial"/>
                <a:cs typeface="Arial"/>
              </a:rPr>
              <a:t>Maintenance and Protection of Traffic (cont.):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4BC054-7CBA-9023-297D-215256723D7D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F538F6A-B819-54ED-2E1F-651059E6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519E1AE6-7332-CAD7-F5C0-90C8BE334D8C}"/>
              </a:ext>
            </a:extLst>
          </p:cNvPr>
          <p:cNvSpPr txBox="1"/>
          <p:nvPr/>
        </p:nvSpPr>
        <p:spPr>
          <a:xfrm>
            <a:off x="342924" y="1026983"/>
            <a:ext cx="11456504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 of Central Park West &amp; West 82</a:t>
            </a:r>
            <a:r>
              <a:rPr lang="en-US" sz="2000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Intersection of Central Park West &amp; West 83</a:t>
            </a:r>
            <a:r>
              <a:rPr lang="en-US" sz="2000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Intersection of Central Park West &amp; West 84</a:t>
            </a:r>
            <a:r>
              <a:rPr lang="en-US" sz="2000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Intersection of Central Park West &amp; West 85</a:t>
            </a:r>
            <a:r>
              <a:rPr lang="en-US" sz="2000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9:00am – 3:00pm Monday through Friday</a:t>
            </a:r>
          </a:p>
          <a:p>
            <a:pPr lvl="1"/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8:00am – 4:00pm Saturday</a:t>
            </a:r>
          </a:p>
          <a:p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 of Columbus &amp; West 83</a:t>
            </a:r>
            <a:r>
              <a:rPr lang="en-US" sz="2000" u="sng" baseline="30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9:00am – 3:00pm Monday through Friday</a:t>
            </a:r>
          </a:p>
          <a:p>
            <a:pPr lvl="1"/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8:00am – 4:00pm Saturday</a:t>
            </a:r>
          </a:p>
          <a:p>
            <a:endParaRPr lang="en-US" sz="20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Stipulations:</a:t>
            </a:r>
          </a:p>
          <a:p>
            <a:endParaRPr lang="en-US" sz="20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will be restricted while work is in progress</a:t>
            </a:r>
          </a:p>
          <a:p>
            <a:pPr lvl="1"/>
            <a:endParaRPr lang="en-US" sz="20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Flaggers will be on-site as needed.</a:t>
            </a:r>
          </a:p>
        </p:txBody>
      </p:sp>
    </p:spTree>
    <p:extLst>
      <p:ext uri="{BB962C8B-B14F-4D97-AF65-F5344CB8AC3E}">
        <p14:creationId xmlns:p14="http://schemas.microsoft.com/office/powerpoint/2010/main" val="103907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8A6896-A345-854B-9004-2CB10CBD6D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16030-3B9F-3049-9827-34F6AD23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F11018-D223-6049-AB52-05DF036E8C03}"/>
              </a:ext>
            </a:extLst>
          </p:cNvPr>
          <p:cNvSpPr txBox="1">
            <a:spLocks/>
          </p:cNvSpPr>
          <p:nvPr/>
        </p:nvSpPr>
        <p:spPr>
          <a:xfrm>
            <a:off x="295976" y="658236"/>
            <a:ext cx="9734432" cy="120788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cap="none" dirty="0">
                <a:solidFill>
                  <a:sysClr val="window" lastClr="FFFFFF"/>
                </a:solidFill>
                <a:latin typeface="Arial"/>
                <a:cs typeface="Arial"/>
              </a:rPr>
              <a:t>DEP / Lead Service Line Replacement Program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3BA62-8FB7-8E4B-9BF5-B8F960E4759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6785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7B13-1B05-851F-C571-988AC6478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4AC381-9FAC-F260-9932-C7805E210550}"/>
              </a:ext>
            </a:extLst>
          </p:cNvPr>
          <p:cNvSpPr txBox="1">
            <a:spLocks/>
          </p:cNvSpPr>
          <p:nvPr/>
        </p:nvSpPr>
        <p:spPr>
          <a:xfrm>
            <a:off x="277909" y="1247029"/>
            <a:ext cx="4483431" cy="50867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DEP website has information about their Lead Pipe Replacement program.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DDC is managing this project on behalf of DEP’s capital work - implementing the pilot program within target areas and qualified properties only.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If you have any questions or concerns about DEP Lead Service Line, please contact: ManhattanDEP@dep.nyc.gov and/or 311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6669B2-E267-4CEE-FEC1-139164B02A6B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E0F3F5-0F7C-DFBB-679E-D3A6EE1E287D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4411978-5BB9-82B8-90DA-17E885B712A0}"/>
              </a:ext>
            </a:extLst>
          </p:cNvPr>
          <p:cNvSpPr/>
          <p:nvPr/>
        </p:nvSpPr>
        <p:spPr>
          <a:xfrm>
            <a:off x="4462460" y="1843768"/>
            <a:ext cx="1084422" cy="274281"/>
          </a:xfrm>
          <a:custGeom>
            <a:avLst/>
            <a:gdLst/>
            <a:ahLst/>
            <a:cxnLst/>
            <a:rect l="l" t="t" r="r" b="b"/>
            <a:pathLst>
              <a:path w="1148714" h="171450">
                <a:moveTo>
                  <a:pt x="977265" y="0"/>
                </a:moveTo>
                <a:lnTo>
                  <a:pt x="977265" y="171450"/>
                </a:lnTo>
                <a:lnTo>
                  <a:pt x="1091565" y="114300"/>
                </a:lnTo>
                <a:lnTo>
                  <a:pt x="1005840" y="114300"/>
                </a:lnTo>
                <a:lnTo>
                  <a:pt x="1005840" y="57150"/>
                </a:lnTo>
                <a:lnTo>
                  <a:pt x="1091565" y="57150"/>
                </a:lnTo>
                <a:lnTo>
                  <a:pt x="977265" y="0"/>
                </a:lnTo>
                <a:close/>
              </a:path>
              <a:path w="1148714" h="171450">
                <a:moveTo>
                  <a:pt x="977265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977265" y="114300"/>
                </a:lnTo>
                <a:lnTo>
                  <a:pt x="977265" y="57150"/>
                </a:lnTo>
                <a:close/>
              </a:path>
              <a:path w="1148714" h="171450">
                <a:moveTo>
                  <a:pt x="1091565" y="57150"/>
                </a:moveTo>
                <a:lnTo>
                  <a:pt x="1005840" y="57150"/>
                </a:lnTo>
                <a:lnTo>
                  <a:pt x="1005840" y="114300"/>
                </a:lnTo>
                <a:lnTo>
                  <a:pt x="1091565" y="114300"/>
                </a:lnTo>
                <a:lnTo>
                  <a:pt x="1148715" y="85725"/>
                </a:lnTo>
                <a:lnTo>
                  <a:pt x="1091565" y="571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38247FF3-BAA4-7B7E-3BCC-64CD0752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object 3">
            <a:extLst>
              <a:ext uri="{FF2B5EF4-FFF2-40B4-BE49-F238E27FC236}">
                <a16:creationId xmlns:a16="http://schemas.microsoft.com/office/drawing/2014/main" id="{3FDE596F-55DA-C935-286D-EA52449B51CB}"/>
              </a:ext>
            </a:extLst>
          </p:cNvPr>
          <p:cNvGrpSpPr/>
          <p:nvPr/>
        </p:nvGrpSpPr>
        <p:grpSpPr>
          <a:xfrm>
            <a:off x="5824546" y="977907"/>
            <a:ext cx="6024531" cy="5272137"/>
            <a:chOff x="3064764" y="-2414"/>
            <a:chExt cx="5923280" cy="5146040"/>
          </a:xfrm>
        </p:grpSpPr>
        <p:pic>
          <p:nvPicPr>
            <p:cNvPr id="21" name="object 4">
              <a:extLst>
                <a:ext uri="{FF2B5EF4-FFF2-40B4-BE49-F238E27FC236}">
                  <a16:creationId xmlns:a16="http://schemas.microsoft.com/office/drawing/2014/main" id="{36C88CC4-A3D0-977F-6F4F-7677165E4E8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1114" y="63208"/>
              <a:ext cx="5910580" cy="3551182"/>
            </a:xfrm>
            <a:prstGeom prst="rect">
              <a:avLst/>
            </a:prstGeom>
          </p:spPr>
        </p:pic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34366208-465D-9529-DE83-39565C3E7EC9}"/>
                </a:ext>
              </a:extLst>
            </p:cNvPr>
            <p:cNvSpPr/>
            <p:nvPr/>
          </p:nvSpPr>
          <p:spPr>
            <a:xfrm>
              <a:off x="3067939" y="760"/>
              <a:ext cx="5916930" cy="3645535"/>
            </a:xfrm>
            <a:custGeom>
              <a:avLst/>
              <a:gdLst/>
              <a:ahLst/>
              <a:cxnLst/>
              <a:rect l="l" t="t" r="r" b="b"/>
              <a:pathLst>
                <a:path w="5916930" h="3645535">
                  <a:moveTo>
                    <a:pt x="0" y="0"/>
                  </a:moveTo>
                  <a:lnTo>
                    <a:pt x="0" y="3645536"/>
                  </a:lnTo>
                  <a:lnTo>
                    <a:pt x="5916930" y="3645536"/>
                  </a:lnTo>
                  <a:lnTo>
                    <a:pt x="5916930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6">
              <a:extLst>
                <a:ext uri="{FF2B5EF4-FFF2-40B4-BE49-F238E27FC236}">
                  <a16:creationId xmlns:a16="http://schemas.microsoft.com/office/drawing/2014/main" id="{B7DCCF78-23AA-E39A-F638-7B03988A3A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1114" y="3643120"/>
              <a:ext cx="5910580" cy="1500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65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718B-8BE0-2405-66D8-977FC753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D55EF5-8E81-0182-9A29-F5B6DDD83E49}"/>
              </a:ext>
            </a:extLst>
          </p:cNvPr>
          <p:cNvSpPr txBox="1">
            <a:spLocks/>
          </p:cNvSpPr>
          <p:nvPr/>
        </p:nvSpPr>
        <p:spPr>
          <a:xfrm>
            <a:off x="342923" y="159121"/>
            <a:ext cx="10555232" cy="4889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3200" b="1" dirty="0">
                <a:solidFill>
                  <a:srgbClr val="FF6F24"/>
                </a:solidFill>
                <a:latin typeface="Arial"/>
                <a:cs typeface="Arial"/>
              </a:rPr>
              <a:t>LEAD PIPE REPLACEMENT PROGRAM PROTOCOLS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7A595D-1D57-8DC1-91BA-73CD06358D1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C3458962-1B41-5829-F052-CAA7EADE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FBFCC-45CF-2F0A-F6B6-08DEC1B40838}"/>
              </a:ext>
            </a:extLst>
          </p:cNvPr>
          <p:cNvSpPr txBox="1"/>
          <p:nvPr/>
        </p:nvSpPr>
        <p:spPr>
          <a:xfrm>
            <a:off x="342923" y="1255441"/>
            <a:ext cx="115711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Service Replacement requires a signed consent form. The City will attempt to communicate with Residents (4x’s) with the following information: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DDC’s project begins – DEP will send the DEP Lead Line Notification Letter.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DEP letter is sent - DDC will follow with a Notification Letter stating consent form sign off is required.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Consent Form is provided – Project liaison (CCL) will door-knock to follow up with resident’s permission and retrieve the signed consent 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CCL follows up again with the consent form, after that fourth and final attempt, we will consider the resident opted out of program.</a:t>
            </a:r>
          </a:p>
          <a:p>
            <a:endParaRPr lang="en-US" sz="16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DDC field staff will reconfirm with residents who signed consent form, if replacement is feasible based on field conditions.</a:t>
            </a:r>
          </a:p>
          <a:p>
            <a:endParaRPr lang="en-US" sz="16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Service Replacement is limited to targeted areas and properties identified or suspected to have Lead lines. Replacement will only qualify for the following:</a:t>
            </a:r>
          </a:p>
          <a:p>
            <a:endParaRPr lang="en-US" b="1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confirmed lead lines on eligible properties.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with resident’s permission and signed consent form.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actual replacements – considered feasible based on field conditions.</a:t>
            </a:r>
          </a:p>
        </p:txBody>
      </p:sp>
    </p:spTree>
    <p:extLst>
      <p:ext uri="{BB962C8B-B14F-4D97-AF65-F5344CB8AC3E}">
        <p14:creationId xmlns:p14="http://schemas.microsoft.com/office/powerpoint/2010/main" val="265618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7910C-4209-6F48-AE99-7AC090499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14568D-8A70-DDCD-2606-891371AD51B1}"/>
              </a:ext>
            </a:extLst>
          </p:cNvPr>
          <p:cNvSpPr txBox="1">
            <a:spLocks/>
          </p:cNvSpPr>
          <p:nvPr/>
        </p:nvSpPr>
        <p:spPr>
          <a:xfrm>
            <a:off x="295275" y="159120"/>
            <a:ext cx="6488080" cy="4889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3200" b="1" dirty="0">
                <a:solidFill>
                  <a:srgbClr val="FF6F24"/>
                </a:solidFill>
                <a:latin typeface="Arial"/>
                <a:cs typeface="Arial"/>
              </a:rPr>
              <a:t>DDC / DEP Process &amp; Protocols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0EBE31-1BB3-5C5A-A972-3D3AD5B09021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355841EE-E5B7-7846-99DB-C74B4100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ject 7">
            <a:extLst>
              <a:ext uri="{FF2B5EF4-FFF2-40B4-BE49-F238E27FC236}">
                <a16:creationId xmlns:a16="http://schemas.microsoft.com/office/drawing/2014/main" id="{217BDFC6-E2C7-94ED-B378-09F1E0906B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870" y="898862"/>
            <a:ext cx="4424718" cy="5390376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6F4E1573-692F-ACA5-757B-7E23E28EA7A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7068" y="894197"/>
            <a:ext cx="5495731" cy="4121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0486B3-C817-F190-F3D7-515B197F9357}"/>
              </a:ext>
            </a:extLst>
          </p:cNvPr>
          <p:cNvSpPr txBox="1"/>
          <p:nvPr/>
        </p:nvSpPr>
        <p:spPr>
          <a:xfrm>
            <a:off x="1295951" y="6333754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Consent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ADBCA-8227-14AB-8F66-409D0CFCC15B}"/>
              </a:ext>
            </a:extLst>
          </p:cNvPr>
          <p:cNvSpPr txBox="1"/>
          <p:nvPr/>
        </p:nvSpPr>
        <p:spPr>
          <a:xfrm>
            <a:off x="417870" y="898862"/>
            <a:ext cx="4424718" cy="5390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633292B7-4BC5-FCC6-FCAD-1B9EAB0927D2}"/>
              </a:ext>
            </a:extLst>
          </p:cNvPr>
          <p:cNvSpPr txBox="1"/>
          <p:nvPr/>
        </p:nvSpPr>
        <p:spPr>
          <a:xfrm>
            <a:off x="5477067" y="6386793"/>
            <a:ext cx="549573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kern="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600" kern="0" spc="-45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kern="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kern="0" spc="-35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kern="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sz="1600" kern="0" spc="-45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kern="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600" kern="0" spc="-45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kern="0" spc="-1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sz="1600" kern="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spc="-1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centralparkwest81stccl</a:t>
            </a:r>
            <a:r>
              <a:rPr sz="1600" kern="0" spc="-10" dirty="0">
                <a:solidFill>
                  <a:srgbClr val="002FA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sz="1600" kern="0" dirty="0">
              <a:solidFill>
                <a:srgbClr val="002F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0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DB174-3218-2C9D-ABBF-2CC53FA76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336611-DB4D-952E-3002-6A1858239B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64974-CB7B-1209-833C-3B4CA6A9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7950A-75BF-9E44-E3D5-E5B72045A3B7}"/>
              </a:ext>
            </a:extLst>
          </p:cNvPr>
          <p:cNvSpPr txBox="1">
            <a:spLocks/>
          </p:cNvSpPr>
          <p:nvPr/>
        </p:nvSpPr>
        <p:spPr>
          <a:xfrm>
            <a:off x="295976" y="658237"/>
            <a:ext cx="9734432" cy="9220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cap="none" dirty="0">
                <a:solidFill>
                  <a:sysClr val="window" lastClr="FFFFFF"/>
                </a:solidFill>
                <a:latin typeface="Arial"/>
                <a:cs typeface="Arial"/>
              </a:rPr>
              <a:t>COMMUNITY IMPACTS &amp; MITIGATION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50F124-7FC3-46CF-24CE-B1AA56173C18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1949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2D648-FBE3-E79C-499B-91905E493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3BC0EAD9-3155-653D-90FD-F58474DD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D80DBC-344C-B5D0-B0A0-2924A98530A8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Community Impacts &amp; Mitigations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FD4D17-5916-D398-55F3-7D08A91419CF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6E5178-8B41-559A-A2D4-56E0722EA375}"/>
              </a:ext>
            </a:extLst>
          </p:cNvPr>
          <p:cNvSpPr txBox="1">
            <a:spLocks/>
          </p:cNvSpPr>
          <p:nvPr/>
        </p:nvSpPr>
        <p:spPr>
          <a:xfrm>
            <a:off x="295275" y="894196"/>
            <a:ext cx="11504152" cy="56782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rgbClr val="FF6F24"/>
                </a:solidFill>
                <a:latin typeface="Arial"/>
                <a:cs typeface="Arial"/>
              </a:rPr>
              <a:t>Street work is coordinated with DOT OCMC – Permit Stipulations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300" u="sng" dirty="0">
                <a:latin typeface="Arial"/>
                <a:cs typeface="Arial"/>
              </a:rPr>
              <a:t>Contractor shall</a:t>
            </a:r>
            <a:r>
              <a:rPr lang="en-US" sz="2300" dirty="0">
                <a:latin typeface="Arial"/>
                <a:cs typeface="Arial"/>
              </a:rPr>
              <a:t>:</a:t>
            </a:r>
          </a:p>
          <a:p>
            <a:pPr lvl="0">
              <a:lnSpc>
                <a:spcPct val="100000"/>
              </a:lnSpc>
            </a:pPr>
            <a:endParaRPr lang="en-US" sz="23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Work within DEP noise code regulations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Keep storage site area clean and safe</a:t>
            </a:r>
          </a:p>
          <a:p>
            <a:pPr lvl="0">
              <a:lnSpc>
                <a:spcPct val="100000"/>
              </a:lnSpc>
            </a:pPr>
            <a:endParaRPr lang="en-US" sz="23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300" u="sng" dirty="0">
                <a:latin typeface="Arial"/>
                <a:cs typeface="Arial"/>
              </a:rPr>
              <a:t>Traffic patterns</a:t>
            </a:r>
            <a:r>
              <a:rPr lang="en-US" sz="2300" dirty="0">
                <a:latin typeface="Arial"/>
                <a:cs typeface="Arial"/>
              </a:rPr>
              <a:t>:</a:t>
            </a:r>
          </a:p>
          <a:p>
            <a:pPr lvl="0">
              <a:lnSpc>
                <a:spcPct val="100000"/>
              </a:lnSpc>
            </a:pPr>
            <a:endParaRPr lang="en-US" sz="23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Pedestrian/sidewalk access will be maintained at all times.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Temporary street closures and / or limited access may be necessary.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Sidewalk, driveway and/or loading dock access from the curb may be temporarily restricted while work is conducted (coordination will be arranged on a case-by-case basis).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/>
                <a:cs typeface="Arial"/>
              </a:rPr>
              <a:t>Garbage/Trash pick up may be affected and will be coordinated with DSNY and appropriate stakeholders.</a:t>
            </a:r>
          </a:p>
        </p:txBody>
      </p:sp>
    </p:spTree>
    <p:extLst>
      <p:ext uri="{BB962C8B-B14F-4D97-AF65-F5344CB8AC3E}">
        <p14:creationId xmlns:p14="http://schemas.microsoft.com/office/powerpoint/2010/main" val="329525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7C714-1076-2571-062E-CCA71D41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24B9821A-EFBF-F768-4543-9B81D125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B57C9D-5BEF-1DF8-C003-FD9A63992041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8307549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Community Impacts &amp; Mitigations (cont.)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D6BA4C-7A85-4D90-C203-17122CB1FFF9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0763F9-8957-8A33-8827-42B97C1463AA}"/>
              </a:ext>
            </a:extLst>
          </p:cNvPr>
          <p:cNvSpPr txBox="1">
            <a:spLocks/>
          </p:cNvSpPr>
          <p:nvPr/>
        </p:nvSpPr>
        <p:spPr>
          <a:xfrm>
            <a:off x="295275" y="894196"/>
            <a:ext cx="11504152" cy="56782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u="sng" spc="-45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Calibri"/>
                <a:cs typeface="Calibri"/>
              </a:rPr>
              <a:t>Water shutdowns</a:t>
            </a:r>
            <a:r>
              <a:rPr lang="en-US" sz="2400" b="1" spc="-45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  <a:p>
            <a:pPr marL="12700" marR="816610">
              <a:lnSpc>
                <a:spcPct val="100000"/>
              </a:lnSpc>
              <a:spcBef>
                <a:spcPts val="1925"/>
              </a:spcBef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rgbClr val="002EA7"/>
                </a:solidFill>
                <a:latin typeface="Calibri"/>
                <a:cs typeface="Calibri"/>
              </a:rPr>
              <a:t>72-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hour Advance</a:t>
            </a:r>
            <a:r>
              <a:rPr lang="en-US" sz="2400" b="1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Advisory</a:t>
            </a:r>
            <a:r>
              <a:rPr lang="en-US" sz="2400" b="1" spc="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will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provided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followed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by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rgbClr val="002EA7"/>
                </a:solidFill>
                <a:latin typeface="Calibri"/>
                <a:cs typeface="Calibri"/>
              </a:rPr>
              <a:t>24-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hour </a:t>
            </a:r>
            <a:r>
              <a:rPr lang="en-US" sz="2400" b="1" spc="-10" dirty="0">
                <a:solidFill>
                  <a:srgbClr val="002EA7"/>
                </a:solidFill>
                <a:latin typeface="Calibri"/>
                <a:cs typeface="Calibri"/>
              </a:rPr>
              <a:t>confirmation</a:t>
            </a:r>
            <a:r>
              <a:rPr lang="en-US" sz="2400" b="1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>
                <a:solidFill>
                  <a:srgbClr val="002EA7"/>
                </a:solidFill>
                <a:latin typeface="Calibri"/>
                <a:cs typeface="Calibri"/>
              </a:rPr>
              <a:t>or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cancellation</a:t>
            </a:r>
            <a:r>
              <a:rPr lang="en-US" sz="2400" b="1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notice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impacted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areas.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Specific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instructions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will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provided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prior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water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shutoff</a:t>
            </a:r>
            <a:endParaRPr lang="en-US" sz="2400" dirty="0">
              <a:latin typeface="Calibri"/>
              <a:cs typeface="Calibri"/>
            </a:endParaRPr>
          </a:p>
          <a:p>
            <a:pPr marL="355600" marR="30607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If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your</a:t>
            </a:r>
            <a:r>
              <a:rPr lang="en-US" sz="2400" spc="-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water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service</a:t>
            </a:r>
            <a:r>
              <a:rPr lang="en-US" sz="2400" spc="-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is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not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restored</a:t>
            </a:r>
            <a:r>
              <a:rPr lang="en-US" sz="2400" spc="1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within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3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hours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of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indicated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time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on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shutoff n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otice,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please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contact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Liaison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(CCL).</a:t>
            </a:r>
            <a:endParaRPr lang="en-US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en-US" sz="2400" b="1" u="sng" spc="-10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Calibri"/>
                <a:cs typeface="Calibri"/>
              </a:rPr>
              <a:t>Individuals with accommodations</a:t>
            </a:r>
            <a:r>
              <a:rPr lang="en-US" sz="2400" b="1" spc="-10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  <a:p>
            <a:pPr marL="299085" marR="977265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DDC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field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staff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will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work</a:t>
            </a:r>
            <a:r>
              <a:rPr lang="en-US" sz="2400" spc="-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specially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with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those</a:t>
            </a:r>
            <a:r>
              <a:rPr lang="en-US" sz="2400" spc="-1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individuals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minimize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certain inconveniences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when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possible.</a:t>
            </a:r>
            <a:endParaRPr lang="en-US"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Anyone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with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special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circumstances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should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contact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Liaison.</a:t>
            </a:r>
            <a:endParaRPr lang="en-US" sz="2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344805" algn="l"/>
              </a:tabLst>
            </a:pPr>
            <a:r>
              <a:rPr lang="en-US" sz="2400" dirty="0">
                <a:solidFill>
                  <a:srgbClr val="002EA7"/>
                </a:solidFill>
                <a:latin typeface="Arial"/>
                <a:cs typeface="Arial"/>
              </a:rPr>
              <a:t>	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We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strive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minimize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impacts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maintain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safe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well-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kept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project</a:t>
            </a:r>
            <a:r>
              <a:rPr lang="en-US" sz="2400" spc="-1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work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site.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59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C35F0D-F5D3-C440-9D5E-FD7E28DB92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16030-3B9F-3049-9827-34F6AD23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3BA62-8FB7-8E4B-9BF5-B8F960E4759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1F11018-D223-6049-AB52-05DF036E8C03}"/>
              </a:ext>
            </a:extLst>
          </p:cNvPr>
          <p:cNvSpPr txBox="1">
            <a:spLocks/>
          </p:cNvSpPr>
          <p:nvPr/>
        </p:nvSpPr>
        <p:spPr>
          <a:xfrm>
            <a:off x="295275" y="658813"/>
            <a:ext cx="6002338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ysClr val="window" lastClr="FFFFFF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085ACB-2EE5-C7B5-286A-351A9172A434}"/>
              </a:ext>
            </a:extLst>
          </p:cNvPr>
          <p:cNvSpPr txBox="1">
            <a:spLocks/>
          </p:cNvSpPr>
          <p:nvPr/>
        </p:nvSpPr>
        <p:spPr>
          <a:xfrm>
            <a:off x="3965944" y="462013"/>
            <a:ext cx="6765611" cy="5193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About the Project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Data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Why the Project is Necessary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Community Benefits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Map / Work Locations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Construction Overview / Sequence of work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DEP Program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Impacts and Mitigation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Outreach and Notification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5211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8C96E-EA0A-78C7-AB6D-3500E848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42F95B37-9466-43D2-7C42-F1A53A01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DC456-DC11-F046-850C-6E51A0C47FA4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8307549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Community Impacts &amp; Mitigations (cont.)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7B5B00-EF8E-50A4-03D8-AC6FF43B92F2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724FE5-D94D-6FE5-6F8E-9D0BA476AAA0}"/>
              </a:ext>
            </a:extLst>
          </p:cNvPr>
          <p:cNvSpPr txBox="1">
            <a:spLocks/>
          </p:cNvSpPr>
          <p:nvPr/>
        </p:nvSpPr>
        <p:spPr>
          <a:xfrm>
            <a:off x="295275" y="1086245"/>
            <a:ext cx="11504152" cy="46855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u="sng" dirty="0">
                <a:solidFill>
                  <a:srgbClr val="00339F"/>
                </a:solidFill>
                <a:uFill>
                  <a:solidFill>
                    <a:srgbClr val="00339F"/>
                  </a:solidFill>
                </a:uFill>
                <a:latin typeface="Calibri"/>
                <a:cs typeface="Calibri"/>
              </a:rPr>
              <a:t>Project storage/staging</a:t>
            </a:r>
            <a:r>
              <a:rPr lang="en-US" sz="2400" b="1" dirty="0">
                <a:solidFill>
                  <a:srgbClr val="00339F"/>
                </a:solidFill>
                <a:uFill>
                  <a:solidFill>
                    <a:srgbClr val="00339F"/>
                  </a:solidFill>
                </a:uFill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Locations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for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339F"/>
                </a:solidFill>
                <a:latin typeface="Calibri"/>
                <a:cs typeface="Calibri"/>
              </a:rPr>
              <a:t>storage/staging</a:t>
            </a:r>
            <a:r>
              <a:rPr lang="en-US" sz="2400" spc="-35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area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will</a:t>
            </a:r>
            <a:r>
              <a:rPr lang="en-US" sz="2400" spc="-35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be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coordinated</a:t>
            </a:r>
            <a:r>
              <a:rPr lang="en-US" sz="2400" spc="-15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and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permitted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by</a:t>
            </a:r>
            <a:r>
              <a:rPr lang="en-US" sz="2400" spc="-15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the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NYCDOT.</a:t>
            </a:r>
            <a:endParaRPr lang="en-US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en-US" sz="2400" b="1" u="sng" dirty="0">
                <a:solidFill>
                  <a:srgbClr val="00339F"/>
                </a:solidFill>
                <a:uFill>
                  <a:solidFill>
                    <a:srgbClr val="00339F"/>
                  </a:solidFill>
                </a:uFill>
                <a:latin typeface="Calibri"/>
                <a:cs typeface="Calibri"/>
              </a:rPr>
              <a:t>Rodent control</a:t>
            </a:r>
            <a:r>
              <a:rPr lang="en-US" sz="2400" b="1" dirty="0">
                <a:solidFill>
                  <a:srgbClr val="00339F"/>
                </a:solidFill>
                <a:uFill>
                  <a:solidFill>
                    <a:srgbClr val="00339F"/>
                  </a:solidFill>
                </a:uFill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14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lang="en-US" sz="2400" spc="-5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rodent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survey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will be</a:t>
            </a:r>
            <a:r>
              <a:rPr lang="en-US" sz="2400" spc="-35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performed</a:t>
            </a:r>
            <a:r>
              <a:rPr lang="en-US" sz="2400" spc="-2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prior</a:t>
            </a:r>
            <a:r>
              <a:rPr lang="en-US" sz="2400" spc="-3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339F"/>
                </a:solidFill>
                <a:latin typeface="Calibri"/>
                <a:cs typeface="Calibri"/>
              </a:rPr>
              <a:t>to</a:t>
            </a:r>
            <a:r>
              <a:rPr lang="en-US" sz="2400" spc="-40" dirty="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339F"/>
                </a:solidFill>
                <a:latin typeface="Calibri"/>
                <a:cs typeface="Calibri"/>
              </a:rPr>
              <a:t>construction.</a:t>
            </a:r>
            <a:endParaRPr lang="en-US"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Rodent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control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s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tations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will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installed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by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professional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rodent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control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contractor.</a:t>
            </a:r>
            <a:endParaRPr lang="en-US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en-US" sz="2400" b="1" u="sng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Calibri"/>
                <a:cs typeface="Calibri"/>
              </a:rPr>
              <a:t>Public transportation</a:t>
            </a:r>
            <a:r>
              <a:rPr lang="en-US" sz="2400" b="1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Calibri"/>
                <a:cs typeface="Calibri"/>
              </a:rPr>
              <a:t>:</a:t>
            </a:r>
            <a:endParaRPr lang="en-US"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Bus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stop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routes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within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project</a:t>
            </a:r>
            <a:r>
              <a:rPr lang="en-US" sz="2400" spc="-1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limits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may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affected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during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construction.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The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</a:t>
            </a:r>
            <a:r>
              <a:rPr lang="en-US" sz="2400" spc="-1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Liaison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(CCL)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will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responsible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for</a:t>
            </a:r>
            <a:r>
              <a:rPr lang="en-US" sz="2400" spc="-1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coordinating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with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MTA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notifying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 community.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00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79B1A-5D06-2B54-94AD-1C4336701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BE8348-6BE0-5D70-4C7C-19C997D66A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B04B2-E521-ABC5-3043-975CBE8BF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DF2BE7E-F014-4381-A31C-3D18204A124F}"/>
              </a:ext>
            </a:extLst>
          </p:cNvPr>
          <p:cNvSpPr txBox="1">
            <a:spLocks/>
          </p:cNvSpPr>
          <p:nvPr/>
        </p:nvSpPr>
        <p:spPr>
          <a:xfrm>
            <a:off x="295976" y="658237"/>
            <a:ext cx="8907659" cy="9220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cap="none" dirty="0">
                <a:solidFill>
                  <a:sysClr val="window" lastClr="FFFFFF"/>
                </a:solidFill>
                <a:latin typeface="Arial"/>
                <a:cs typeface="Arial"/>
              </a:rPr>
              <a:t>Community Outreach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797E25-D652-DB62-328D-CB5C1D6BF29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41507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6DC9-A2AE-A198-C870-6B41C7E8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9AA6DB29-696A-86B4-6C52-EFC30F43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AE651C-B6DC-5833-FA31-52285C9B6987}"/>
              </a:ext>
            </a:extLst>
          </p:cNvPr>
          <p:cNvSpPr txBox="1">
            <a:spLocks/>
          </p:cNvSpPr>
          <p:nvPr/>
        </p:nvSpPr>
        <p:spPr>
          <a:xfrm>
            <a:off x="295275" y="767712"/>
            <a:ext cx="4743256" cy="4889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rgbClr val="FF6F24"/>
                </a:solidFill>
                <a:latin typeface="Arial"/>
                <a:cs typeface="Arial"/>
              </a:rPr>
              <a:t>How we communicate with you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C89766-592A-28C8-E3F0-329E3321FF6F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23B44D-436E-ADA3-B45F-857D0B64FDB9}"/>
              </a:ext>
            </a:extLst>
          </p:cNvPr>
          <p:cNvSpPr txBox="1">
            <a:spLocks/>
          </p:cNvSpPr>
          <p:nvPr/>
        </p:nvSpPr>
        <p:spPr>
          <a:xfrm>
            <a:off x="295275" y="1280479"/>
            <a:ext cx="9940407" cy="7798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4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CCL,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spc="-5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en-US" sz="2400" spc="-5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2400" spc="-4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spc="-2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continually,</a:t>
            </a:r>
            <a:r>
              <a:rPr lang="en-US" sz="2400" spc="-4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2400" spc="-2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2400" spc="-3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project,</a:t>
            </a:r>
            <a:r>
              <a:rPr lang="en-US" sz="2400" spc="-1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0863A5EA-D1ED-9F42-D3B6-CF19633362A6}"/>
              </a:ext>
            </a:extLst>
          </p:cNvPr>
          <p:cNvSpPr txBox="1"/>
          <p:nvPr/>
        </p:nvSpPr>
        <p:spPr>
          <a:xfrm>
            <a:off x="2768325" y="2181165"/>
            <a:ext cx="2079439" cy="35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Information Card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943C20D-60B7-13AF-C73A-3BE8241B9416}"/>
              </a:ext>
            </a:extLst>
          </p:cNvPr>
          <p:cNvSpPr txBox="1"/>
          <p:nvPr/>
        </p:nvSpPr>
        <p:spPr>
          <a:xfrm>
            <a:off x="7996301" y="2172252"/>
            <a:ext cx="1283226" cy="35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 Advisory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E86945-6783-B76C-0BA2-25C339602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90" y="2635398"/>
            <a:ext cx="2629311" cy="4063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EC1443-C7D8-045F-276D-FB52F306F7D5}"/>
              </a:ext>
            </a:extLst>
          </p:cNvPr>
          <p:cNvSpPr txBox="1"/>
          <p:nvPr/>
        </p:nvSpPr>
        <p:spPr>
          <a:xfrm>
            <a:off x="295275" y="159121"/>
            <a:ext cx="677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FA7"/>
                </a:solidFill>
                <a:latin typeface="Arial"/>
                <a:cs typeface="Arial"/>
              </a:rPr>
              <a:t>Community Outreach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0F5A0C-3141-769D-9E3B-4896C6450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00" y="2638943"/>
            <a:ext cx="3137229" cy="4059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83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556D0-2ED5-53EA-412B-3A030132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AD15B503-CA15-FB7F-CFA0-1567D155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ED3257-B513-B22E-B7C9-1E91F63FD569}"/>
              </a:ext>
            </a:extLst>
          </p:cNvPr>
          <p:cNvSpPr txBox="1">
            <a:spLocks/>
          </p:cNvSpPr>
          <p:nvPr/>
        </p:nvSpPr>
        <p:spPr>
          <a:xfrm>
            <a:off x="295275" y="767712"/>
            <a:ext cx="4743256" cy="4889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dirty="0">
                <a:solidFill>
                  <a:srgbClr val="FF6F24"/>
                </a:solidFill>
                <a:latin typeface="Arial"/>
                <a:cs typeface="Arial"/>
              </a:rPr>
              <a:t>How we communicate with you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03A7DF-0F9C-B01E-414C-C1EEDEFEEDEB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A975C5-6866-3182-25DA-FDCA8D972186}"/>
              </a:ext>
            </a:extLst>
          </p:cNvPr>
          <p:cNvSpPr txBox="1">
            <a:spLocks/>
          </p:cNvSpPr>
          <p:nvPr/>
        </p:nvSpPr>
        <p:spPr>
          <a:xfrm>
            <a:off x="295275" y="1280479"/>
            <a:ext cx="9940407" cy="7798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4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CCL,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400" spc="-5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spc="-5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en-US" sz="2400" spc="-5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2400" spc="-4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spc="-2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continually,</a:t>
            </a:r>
            <a:r>
              <a:rPr lang="en-US" sz="2400" spc="-4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2400" spc="-2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2400" spc="-3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3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project,</a:t>
            </a:r>
            <a:r>
              <a:rPr lang="en-US" sz="2400" spc="-15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47B6F01-BA0B-6A9F-E9F3-16AA5D1FB0A3}"/>
              </a:ext>
            </a:extLst>
          </p:cNvPr>
          <p:cNvSpPr txBox="1"/>
          <p:nvPr/>
        </p:nvSpPr>
        <p:spPr>
          <a:xfrm>
            <a:off x="2592803" y="2195125"/>
            <a:ext cx="2178965" cy="35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Construction Bulletin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EA4A25C-E030-8826-C29D-D0B77BED13B4}"/>
              </a:ext>
            </a:extLst>
          </p:cNvPr>
          <p:cNvSpPr txBox="1"/>
          <p:nvPr/>
        </p:nvSpPr>
        <p:spPr>
          <a:xfrm>
            <a:off x="8114711" y="2192528"/>
            <a:ext cx="2178965" cy="35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002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Project Updates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E00F8-5537-089D-B97C-3F05F8DB449A}"/>
              </a:ext>
            </a:extLst>
          </p:cNvPr>
          <p:cNvSpPr txBox="1"/>
          <p:nvPr/>
        </p:nvSpPr>
        <p:spPr>
          <a:xfrm>
            <a:off x="295275" y="159121"/>
            <a:ext cx="677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FA7"/>
                </a:solidFill>
                <a:latin typeface="Arial"/>
                <a:cs typeface="Arial"/>
              </a:rPr>
              <a:t>Community Outreach (cont.)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975F2-B61B-DC9E-8887-29B7B3BF6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11" y="2596939"/>
            <a:ext cx="3102567" cy="4015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EEB638-AC27-9D27-4106-ABA2AFFEF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92" y="2596939"/>
            <a:ext cx="5195985" cy="4015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61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37D1C-0803-3BEA-8FC4-EC6CA9767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1DF5F3AA-F76D-0D55-EEA5-2899DB6C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FF4EBE4-2B80-8818-45CC-C1EB2DC27D84}"/>
              </a:ext>
            </a:extLst>
          </p:cNvPr>
          <p:cNvSpPr txBox="1">
            <a:spLocks/>
          </p:cNvSpPr>
          <p:nvPr/>
        </p:nvSpPr>
        <p:spPr>
          <a:xfrm>
            <a:off x="295275" y="851031"/>
            <a:ext cx="8923370" cy="4889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6F24"/>
                </a:solidFill>
                <a:latin typeface="Calibri"/>
                <a:cs typeface="Calibri"/>
              </a:rPr>
              <a:t>Community</a:t>
            </a:r>
            <a:r>
              <a:rPr lang="en-US" sz="2400" b="1" spc="-60" dirty="0">
                <a:solidFill>
                  <a:srgbClr val="FF6F24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FF6F24"/>
                </a:solidFill>
                <a:latin typeface="Calibri"/>
                <a:cs typeface="Calibri"/>
              </a:rPr>
              <a:t>Construction</a:t>
            </a:r>
            <a:r>
              <a:rPr lang="en-US" sz="2400" b="1" spc="-30" dirty="0">
                <a:solidFill>
                  <a:srgbClr val="FF6F24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FF6F24"/>
                </a:solidFill>
                <a:latin typeface="Calibri"/>
                <a:cs typeface="Calibri"/>
              </a:rPr>
              <a:t>Liaison</a:t>
            </a:r>
            <a:r>
              <a:rPr lang="en-US" sz="2400" b="1" spc="-65" dirty="0">
                <a:solidFill>
                  <a:srgbClr val="FF6F24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FF6F24"/>
                </a:solidFill>
                <a:latin typeface="Calibri"/>
                <a:cs typeface="Calibri"/>
              </a:rPr>
              <a:t>(CCL)</a:t>
            </a:r>
            <a:r>
              <a:rPr lang="en-US" sz="2400" b="1" spc="-5" dirty="0">
                <a:solidFill>
                  <a:srgbClr val="FF6F24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6F24"/>
                </a:solidFill>
                <a:latin typeface="Calibri"/>
                <a:cs typeface="Calibri"/>
              </a:rPr>
              <a:t>responsibilities </a:t>
            </a:r>
            <a:r>
              <a:rPr lang="en-US" sz="2400" dirty="0">
                <a:solidFill>
                  <a:srgbClr val="FF6F24"/>
                </a:solidFill>
                <a:latin typeface="Calibri"/>
                <a:cs typeface="Calibri"/>
              </a:rPr>
              <a:t>are</a:t>
            </a:r>
            <a:r>
              <a:rPr lang="en-US" sz="2400" spc="-10" dirty="0">
                <a:solidFill>
                  <a:srgbClr val="FF6F24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6F24"/>
                </a:solidFill>
                <a:latin typeface="Calibri"/>
                <a:cs typeface="Calibri"/>
              </a:rPr>
              <a:t>as</a:t>
            </a:r>
            <a:r>
              <a:rPr lang="en-US" sz="2400" spc="-30" dirty="0">
                <a:solidFill>
                  <a:srgbClr val="FF6F24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6F24"/>
                </a:solidFill>
                <a:latin typeface="Calibri"/>
                <a:cs typeface="Calibri"/>
              </a:rPr>
              <a:t>follows:</a:t>
            </a:r>
            <a:endParaRPr lang="en-US" sz="2400" dirty="0">
              <a:solidFill>
                <a:srgbClr val="FF6F24"/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9AFAA1-B07D-2569-E9BB-F92E01BB1AA5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1630A3-7A83-804A-E41C-598270132981}"/>
              </a:ext>
            </a:extLst>
          </p:cNvPr>
          <p:cNvSpPr txBox="1">
            <a:spLocks/>
          </p:cNvSpPr>
          <p:nvPr/>
        </p:nvSpPr>
        <p:spPr>
          <a:xfrm>
            <a:off x="295275" y="1447116"/>
            <a:ext cx="9940407" cy="43738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9085" indent="-286385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First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point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of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contact,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maintain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on-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site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presence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communications.</a:t>
            </a:r>
            <a:endParaRPr lang="en-US"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endParaRPr lang="en-US" sz="2400" spc="-20" dirty="0">
              <a:solidFill>
                <a:srgbClr val="002EA7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Identify,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resolve,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and/or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proactively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address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issues</a:t>
            </a:r>
            <a:r>
              <a:rPr lang="en-US" sz="2400" spc="-7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inquiries.</a:t>
            </a:r>
            <a:endParaRPr lang="en-US"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endParaRPr lang="en-US" sz="2400" spc="-10" dirty="0">
              <a:solidFill>
                <a:srgbClr val="002EA7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Distribute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advisories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weekly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construction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bulletin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as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well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as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updates.</a:t>
            </a:r>
            <a:endParaRPr lang="en-US" sz="2400" dirty="0">
              <a:latin typeface="Calibri"/>
              <a:cs typeface="Calibri"/>
            </a:endParaRPr>
          </a:p>
          <a:p>
            <a:pPr marL="299085" marR="16065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endParaRPr lang="en-US" sz="2400" dirty="0">
              <a:solidFill>
                <a:srgbClr val="002EA7"/>
              </a:solidFill>
              <a:latin typeface="Calibri"/>
              <a:cs typeface="Calibri"/>
            </a:endParaRPr>
          </a:p>
          <a:p>
            <a:pPr marL="299085" marR="16065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Provide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72-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hour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24-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hour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(confirmation</a:t>
            </a:r>
            <a:r>
              <a:rPr lang="en-US" sz="2400" spc="-1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or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cancellation)</a:t>
            </a:r>
            <a:r>
              <a:rPr lang="en-US" sz="2400" spc="-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advisories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for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work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impacts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by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email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door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door.</a:t>
            </a:r>
            <a:endParaRPr lang="en-US"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endParaRPr lang="en-US" sz="2400" spc="-10" dirty="0">
              <a:solidFill>
                <a:srgbClr val="002EA7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Attend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board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monthly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DSC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meetings,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other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meetings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as</a:t>
            </a:r>
            <a:r>
              <a:rPr lang="en-US" sz="2400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needed.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2BC9B-1226-AD5D-1550-FED2B034DF25}"/>
              </a:ext>
            </a:extLst>
          </p:cNvPr>
          <p:cNvSpPr txBox="1"/>
          <p:nvPr/>
        </p:nvSpPr>
        <p:spPr>
          <a:xfrm>
            <a:off x="295275" y="159121"/>
            <a:ext cx="677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FA7"/>
                </a:solidFill>
                <a:latin typeface="Arial"/>
                <a:cs typeface="Arial"/>
              </a:rPr>
              <a:t>Community Outreach (cont.)</a:t>
            </a:r>
          </a:p>
        </p:txBody>
      </p:sp>
    </p:spTree>
    <p:extLst>
      <p:ext uri="{BB962C8B-B14F-4D97-AF65-F5344CB8AC3E}">
        <p14:creationId xmlns:p14="http://schemas.microsoft.com/office/powerpoint/2010/main" val="344002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0077-A264-479A-D095-B2644F2A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825C09FB-0051-3546-456D-C574618E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D5CE37-D3D3-7AA6-1B51-A5D1D9F34241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151595-6C56-19BF-7C6F-D407570B9575}"/>
              </a:ext>
            </a:extLst>
          </p:cNvPr>
          <p:cNvSpPr txBox="1">
            <a:spLocks/>
          </p:cNvSpPr>
          <p:nvPr/>
        </p:nvSpPr>
        <p:spPr>
          <a:xfrm>
            <a:off x="295275" y="1170657"/>
            <a:ext cx="10406937" cy="48866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marR="29337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DDC’s</a:t>
            </a:r>
            <a:r>
              <a:rPr lang="en-US" sz="2400" b="1" spc="-6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Office</a:t>
            </a:r>
            <a:r>
              <a:rPr lang="en-US" sz="2400" b="1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of</a:t>
            </a:r>
            <a:r>
              <a:rPr lang="en-US" sz="2400" b="1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b="1" spc="-7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Outreach</a:t>
            </a:r>
            <a:r>
              <a:rPr lang="en-US" sz="2400" b="1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+</a:t>
            </a:r>
            <a:r>
              <a:rPr lang="en-US" sz="2400" b="1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Notification</a:t>
            </a:r>
            <a:r>
              <a:rPr lang="en-US" sz="2400" b="1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EA7"/>
                </a:solidFill>
                <a:latin typeface="Calibri"/>
                <a:cs typeface="Calibri"/>
              </a:rPr>
              <a:t>(OCON)</a:t>
            </a:r>
            <a:r>
              <a:rPr lang="en-US" sz="2400" b="1" spc="-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works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with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Boards,</a:t>
            </a:r>
            <a:r>
              <a:rPr lang="en-US" sz="2400" spc="-8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Business</a:t>
            </a:r>
            <a:r>
              <a:rPr lang="en-US" sz="2400" spc="-7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Improvement</a:t>
            </a:r>
            <a:r>
              <a:rPr lang="en-US" sz="2400" spc="-8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Districts,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local</a:t>
            </a:r>
            <a:r>
              <a:rPr lang="en-US" sz="2400" spc="-6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businesses,</a:t>
            </a:r>
            <a:r>
              <a:rPr lang="en-US" sz="2400" spc="-8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and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other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stakeholders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impacted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by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construction.</a:t>
            </a:r>
            <a:endParaRPr lang="en-US"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DDC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has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assigned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Lucien Allen of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 err="1">
                <a:solidFill>
                  <a:srgbClr val="002EA7"/>
                </a:solidFill>
                <a:latin typeface="Calibri"/>
                <a:cs typeface="Calibri"/>
              </a:rPr>
              <a:t>EnTech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Engineering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as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dedicated on-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site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Community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Construction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Liaison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(CCL).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Anyone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can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sign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up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receive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updates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from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CCL;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just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contact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CCL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and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ask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added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email</a:t>
            </a:r>
            <a:r>
              <a:rPr lang="en-US" sz="2400" spc="-3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list.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The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CCL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can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be</a:t>
            </a:r>
            <a:r>
              <a:rPr lang="en-US" sz="2400" spc="-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reached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at:</a:t>
            </a:r>
            <a:endParaRPr lang="en-US" sz="2400" dirty="0">
              <a:latin typeface="Calibri"/>
              <a:cs typeface="Calibri"/>
            </a:endParaRPr>
          </a:p>
          <a:p>
            <a:pPr marL="469900" marR="4068445" indent="-20320">
              <a:lnSpc>
                <a:spcPct val="100000"/>
              </a:lnSpc>
              <a:spcBef>
                <a:spcPts val="2165"/>
              </a:spcBef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Email: centralparkwest81stccl@gmail.com</a:t>
            </a:r>
            <a:r>
              <a:rPr lang="en-US"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Phone:</a:t>
            </a:r>
            <a:r>
              <a:rPr lang="en-US" sz="2400" spc="38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646-457-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1138</a:t>
            </a:r>
            <a:endParaRPr lang="en-US"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Field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Office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Location:</a:t>
            </a:r>
            <a:r>
              <a:rPr lang="en-US" sz="2400" spc="37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201W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84th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Street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,</a:t>
            </a:r>
            <a:r>
              <a:rPr lang="en-US" sz="2400" spc="-3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New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2EA7"/>
                </a:solidFill>
                <a:latin typeface="Calibri"/>
                <a:cs typeface="Calibri"/>
              </a:rPr>
              <a:t>York,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NY</a:t>
            </a:r>
            <a:r>
              <a:rPr lang="en-US" sz="2400" spc="-2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10024</a:t>
            </a:r>
            <a:endParaRPr lang="en-US"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Field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Office</a:t>
            </a:r>
            <a:r>
              <a:rPr lang="en-US" sz="2400" spc="-4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Hours:</a:t>
            </a:r>
            <a:r>
              <a:rPr lang="en-US" sz="2400" spc="355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7:00AM</a:t>
            </a:r>
            <a:r>
              <a:rPr lang="en-US" sz="2400" spc="-4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2EA7"/>
                </a:solidFill>
                <a:latin typeface="Calibri"/>
                <a:cs typeface="Calibri"/>
              </a:rPr>
              <a:t>to</a:t>
            </a:r>
            <a:r>
              <a:rPr lang="en-US" sz="2400" spc="-50" dirty="0">
                <a:solidFill>
                  <a:srgbClr val="002EA7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2EA7"/>
                </a:solidFill>
                <a:latin typeface="Calibri"/>
                <a:cs typeface="Calibri"/>
              </a:rPr>
              <a:t>3:30PM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19DDA-CFEF-2713-45DE-11590D950205}"/>
              </a:ext>
            </a:extLst>
          </p:cNvPr>
          <p:cNvSpPr txBox="1"/>
          <p:nvPr/>
        </p:nvSpPr>
        <p:spPr>
          <a:xfrm>
            <a:off x="295275" y="159121"/>
            <a:ext cx="677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FA7"/>
                </a:solidFill>
                <a:latin typeface="Arial"/>
                <a:cs typeface="Arial"/>
              </a:rPr>
              <a:t>Community Outreach (cont.)</a:t>
            </a:r>
          </a:p>
        </p:txBody>
      </p:sp>
    </p:spTree>
    <p:extLst>
      <p:ext uri="{BB962C8B-B14F-4D97-AF65-F5344CB8AC3E}">
        <p14:creationId xmlns:p14="http://schemas.microsoft.com/office/powerpoint/2010/main" val="309629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8A6896-A345-854B-9004-2CB10CBD6D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7DBEB205-850A-403D-A49F-AD2FB26F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030913"/>
            <a:ext cx="822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Connector 11">
            <a:extLst>
              <a:ext uri="{FF2B5EF4-FFF2-40B4-BE49-F238E27FC236}">
                <a16:creationId xmlns:a16="http://schemas.microsoft.com/office/drawing/2014/main" id="{2E0D7582-1F79-465A-A9FA-7CD98E3D0221}"/>
              </a:ext>
            </a:extLst>
          </p:cNvPr>
          <p:cNvCxnSpPr>
            <a:cxnSpLocks/>
          </p:cNvCxnSpPr>
          <p:nvPr/>
        </p:nvCxnSpPr>
        <p:spPr bwMode="auto">
          <a:xfrm>
            <a:off x="409575" y="461963"/>
            <a:ext cx="1839913" cy="0"/>
          </a:xfrm>
          <a:prstGeom prst="line">
            <a:avLst/>
          </a:prstGeom>
          <a:noFill/>
          <a:ln w="50800" algn="ctr">
            <a:solidFill>
              <a:srgbClr val="FF6F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6E4A232-62C9-CE44-AF73-B8CC370531FE}"/>
              </a:ext>
            </a:extLst>
          </p:cNvPr>
          <p:cNvSpPr txBox="1">
            <a:spLocks/>
          </p:cNvSpPr>
          <p:nvPr/>
        </p:nvSpPr>
        <p:spPr>
          <a:xfrm>
            <a:off x="313112" y="2350694"/>
            <a:ext cx="10485299" cy="23997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spc="600" dirty="0"/>
          </a:p>
          <a:p>
            <a:pPr algn="l"/>
            <a:r>
              <a:rPr lang="en-US" sz="4000" b="1" spc="0" dirty="0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1768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932F0D96-C20B-984D-AC55-65ED2BBE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Project Data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221D81-054B-D841-B4DF-F7522F270D56}"/>
              </a:ext>
            </a:extLst>
          </p:cNvPr>
          <p:cNvSpPr txBox="1">
            <a:spLocks/>
          </p:cNvSpPr>
          <p:nvPr/>
        </p:nvSpPr>
        <p:spPr>
          <a:xfrm>
            <a:off x="295275" y="906179"/>
            <a:ext cx="10556228" cy="56663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Project ID: 				MED-682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Notice to Proceed (NTP):		January 5, 2026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Anticipated Start: 			February 2026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Anticipated Completion: 		Summer 2028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Contractor: 				MFM Contracting Corp.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Contract Value: 			$10.9M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Typical Work Hours: 		Vary based on location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Holiday Embargo: 			Mid-November – January 2nd</a:t>
            </a:r>
          </a:p>
        </p:txBody>
      </p:sp>
    </p:spTree>
    <p:extLst>
      <p:ext uri="{BB962C8B-B14F-4D97-AF65-F5344CB8AC3E}">
        <p14:creationId xmlns:p14="http://schemas.microsoft.com/office/powerpoint/2010/main" val="58746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932F0D96-C20B-984D-AC55-65ED2BBE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Why Project is Necessary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221D81-054B-D841-B4DF-F7522F270D56}"/>
              </a:ext>
            </a:extLst>
          </p:cNvPr>
          <p:cNvSpPr txBox="1">
            <a:spLocks/>
          </p:cNvSpPr>
          <p:nvPr/>
        </p:nvSpPr>
        <p:spPr>
          <a:xfrm>
            <a:off x="295275" y="1222513"/>
            <a:ext cx="10462921" cy="47117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Approximately 2,700 L.F. of aging 12-inch cast iron water mains have been identified as in need of replacement.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Proactively replacing these pipes with new Ductile Iron Pipe, will extend the pipe service life, protecting streets, property, existing utilities, and MTA infrastructure.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Identifying and replacing old and defective water main valves will ensure fewer residents/businesses/organizations are affected by planned water shutoffs or emergencies.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Lead service lines from water main to property meter (where applicable).</a:t>
            </a:r>
          </a:p>
        </p:txBody>
      </p:sp>
    </p:spTree>
    <p:extLst>
      <p:ext uri="{BB962C8B-B14F-4D97-AF65-F5344CB8AC3E}">
        <p14:creationId xmlns:p14="http://schemas.microsoft.com/office/powerpoint/2010/main" val="325637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932F0D96-C20B-984D-AC55-65ED2BBE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Community Benefits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221D81-054B-D841-B4DF-F7522F270D56}"/>
              </a:ext>
            </a:extLst>
          </p:cNvPr>
          <p:cNvSpPr txBox="1">
            <a:spLocks/>
          </p:cNvSpPr>
          <p:nvPr/>
        </p:nvSpPr>
        <p:spPr>
          <a:xfrm>
            <a:off x="295275" y="1427393"/>
            <a:ext cx="9683610" cy="49864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Improved water pressure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Improved water flow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Improved service reliability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Improved fire protection in the area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Lead service lines to be replaced with copper from the distribution water main to the house connection (where applicable)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Disturbed curb, sidewalks, and roadways will be reconstructed and resurfaced upon completion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CB8D9B7-D257-004F-AD19-FB36889A23C1}"/>
              </a:ext>
            </a:extLst>
          </p:cNvPr>
          <p:cNvSpPr txBox="1">
            <a:spLocks/>
          </p:cNvSpPr>
          <p:nvPr/>
        </p:nvSpPr>
        <p:spPr>
          <a:xfrm>
            <a:off x="295275" y="906179"/>
            <a:ext cx="9402660" cy="3416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3500" b="0" i="0" kern="1200" baseline="0">
                <a:solidFill>
                  <a:srgbClr val="002FA7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6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community upgrades will include: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905881-4D0B-E04B-B7DE-654BFB15535D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3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21155-8FC8-07C7-D5C7-D8C9FE7B9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A3749FF2-E23B-5884-A0C1-144D4100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03B22C-AA8F-586D-66E0-23F544594E4E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Project Location Map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E1A92B-13AD-9BFE-FAD9-1B6AF3D2421E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CC7198-9C23-4398-2B0A-4FBDFF834617}"/>
              </a:ext>
            </a:extLst>
          </p:cNvPr>
          <p:cNvSpPr txBox="1">
            <a:spLocks/>
          </p:cNvSpPr>
          <p:nvPr/>
        </p:nvSpPr>
        <p:spPr>
          <a:xfrm>
            <a:off x="295275" y="906179"/>
            <a:ext cx="3903501" cy="56663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rgbClr val="FF6F2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ork will be conducted in Central Park West in three main areas:</a:t>
            </a: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Central Park West from 81st Street to 85th Street (4 Blocks)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83rd Street from Columbus to Central Park West (1 Block)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84th from Columbus to Central Park West 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    (1 Block)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69D64-4CEC-6230-3BEC-CA80332C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92" y="1766774"/>
            <a:ext cx="7935667" cy="39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8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E27-9EA4-E280-F751-EC5F01A03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5A2B74D5-24AE-1EBA-7762-4FBFE7DE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5183AF-FB1B-D221-0F51-45F10E3B4EE8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Project Outreach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2DD286-D05A-D4A0-9E5B-0CDD985E6EF5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AB3DFC-14A9-CAC8-ED87-7FAEDF96BCB9}"/>
              </a:ext>
            </a:extLst>
          </p:cNvPr>
          <p:cNvSpPr txBox="1">
            <a:spLocks/>
          </p:cNvSpPr>
          <p:nvPr/>
        </p:nvSpPr>
        <p:spPr>
          <a:xfrm>
            <a:off x="295275" y="906179"/>
            <a:ext cx="11601450" cy="56663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F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Outreach:</a:t>
            </a:r>
            <a:endParaRPr lang="en-US" sz="2400" dirty="0">
              <a:latin typeface="Arial"/>
              <a:cs typeface="Arial"/>
            </a:endParaRP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Central Park West from W. 81st Street to W. 85th Street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W. 83rd Street from Columbus to Central Park West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W. 84th from Columbus to Central Park West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Columbus from W. 81st to W. 85</a:t>
            </a:r>
            <a:r>
              <a:rPr lang="en-US" sz="2400" baseline="30000" dirty="0">
                <a:latin typeface="Arial"/>
                <a:cs typeface="Arial"/>
              </a:rPr>
              <a:t>th</a:t>
            </a: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MCB7, CM Brewer, Columbus Avenue Business Improvement District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NYPD 20</a:t>
            </a:r>
            <a:r>
              <a:rPr lang="en-US" sz="2400" baseline="30000" dirty="0">
                <a:latin typeface="Arial"/>
                <a:cs typeface="Arial"/>
              </a:rPr>
              <a:t>th</a:t>
            </a:r>
            <a:r>
              <a:rPr lang="en-US" sz="2400" dirty="0">
                <a:latin typeface="Arial"/>
                <a:cs typeface="Arial"/>
              </a:rPr>
              <a:t> Pct, FDNY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Outreach is ongoing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76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EB8F-BF4B-7C26-7810-B8303A7D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BB61D6-6368-4492-6189-8A0CA21B09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0B5E7-7F5E-FBBC-E429-EBB0A192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CF45CF-7C1E-8295-8245-B4838470EDF3}"/>
              </a:ext>
            </a:extLst>
          </p:cNvPr>
          <p:cNvSpPr txBox="1">
            <a:spLocks/>
          </p:cNvSpPr>
          <p:nvPr/>
        </p:nvSpPr>
        <p:spPr>
          <a:xfrm>
            <a:off x="295976" y="658237"/>
            <a:ext cx="5800024" cy="6200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cap="none" dirty="0">
                <a:solidFill>
                  <a:sysClr val="window" lastClr="FFFFFF"/>
                </a:solidFill>
                <a:latin typeface="Arial"/>
                <a:cs typeface="Arial"/>
              </a:rPr>
              <a:t>Construction Overview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BB3435-ED36-5907-7E5C-71A5AAFC6CE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91539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49DDF-AB95-8A28-DCF2-5896CFF4F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7EDBF49B-FB05-0375-DCE6-C7C8847F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9A35F7-7A82-EFDA-8A3B-1220101A7CE8}"/>
              </a:ext>
            </a:extLst>
          </p:cNvPr>
          <p:cNvSpPr txBox="1">
            <a:spLocks/>
          </p:cNvSpPr>
          <p:nvPr/>
        </p:nvSpPr>
        <p:spPr>
          <a:xfrm>
            <a:off x="295275" y="285514"/>
            <a:ext cx="6813393" cy="6206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latin typeface="Arial"/>
                <a:cs typeface="Arial"/>
              </a:rPr>
              <a:t>Construction Overview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EDB5F5-2724-B41C-CA19-9F14F843BFF7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396058-D91F-89B4-2B6E-46CA02D2F054}"/>
              </a:ext>
            </a:extLst>
          </p:cNvPr>
          <p:cNvSpPr txBox="1">
            <a:spLocks/>
          </p:cNvSpPr>
          <p:nvPr/>
        </p:nvSpPr>
        <p:spPr>
          <a:xfrm>
            <a:off x="295275" y="894196"/>
            <a:ext cx="11504152" cy="56782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rgbClr val="FF6F24"/>
                </a:solidFill>
                <a:latin typeface="Arial"/>
                <a:cs typeface="Arial"/>
              </a:rPr>
              <a:t>Preliminary Work</a:t>
            </a:r>
          </a:p>
          <a:p>
            <a:pPr lvl="0">
              <a:lnSpc>
                <a:spcPct val="100000"/>
              </a:lnSpc>
            </a:pPr>
            <a:endParaRPr lang="en-US" sz="2400" b="1" dirty="0">
              <a:solidFill>
                <a:srgbClr val="FF6F24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Permits, surveys, preconstruction photos, staging/storage of materials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Maintenance and Protection of Traffic (MPT) / mobilization of equipment and materials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Test pits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FA7"/>
                </a:solidFill>
                <a:latin typeface="Arial"/>
                <a:cs typeface="Arial"/>
              </a:rPr>
              <a:t>Test pits are excavated using hand tools or a small excavator to characterize subsurface soils for laboratory analysis and disposal planning.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Installation of tree guards</a:t>
            </a:r>
          </a:p>
        </p:txBody>
      </p:sp>
    </p:spTree>
    <p:extLst>
      <p:ext uri="{BB962C8B-B14F-4D97-AF65-F5344CB8AC3E}">
        <p14:creationId xmlns:p14="http://schemas.microsoft.com/office/powerpoint/2010/main" val="13581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13155</TotalTime>
  <Words>1670</Words>
  <Application>Microsoft Office PowerPoint</Application>
  <PresentationFormat>Widescreen</PresentationFormat>
  <Paragraphs>259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Experiences</dc:title>
  <dc:creator>Torres-Springer, Jamie (DDC)</dc:creator>
  <cp:lastModifiedBy>Lucien Allen</cp:lastModifiedBy>
  <cp:revision>128</cp:revision>
  <dcterms:created xsi:type="dcterms:W3CDTF">2020-06-01T17:43:29Z</dcterms:created>
  <dcterms:modified xsi:type="dcterms:W3CDTF">2026-03-10T16:23:00Z</dcterms:modified>
</cp:coreProperties>
</file>